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DB800"/>
    <a:srgbClr val="00B3FF"/>
    <a:srgbClr val="FF7300"/>
    <a:srgbClr val="737373"/>
    <a:srgbClr val="8C2EFF"/>
    <a:srgbClr val="E0CE00"/>
    <a:srgbClr val="E600C7"/>
    <a:srgbClr val="80E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>
        <p:scale>
          <a:sx n="50" d="100"/>
          <a:sy n="50" d="100"/>
        </p:scale>
        <p:origin x="288" y="-17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FE265-BEF3-4C8B-9C52-B8CFEFC7D28F}" type="datetimeFigureOut">
              <a:rPr lang="pt-BR" smtClean="0"/>
              <a:t>17/07/2026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912EA-EC15-4C74-A1D2-613406F7C5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6953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114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56" userDrawn="1">
          <p15:clr>
            <a:srgbClr val="FBAE40"/>
          </p15:clr>
        </p15:guide>
        <p15:guide id="3" pos="19753" userDrawn="1">
          <p15:clr>
            <a:srgbClr val="FBAE40"/>
          </p15:clr>
        </p15:guide>
        <p15:guide id="4" orient="horz" pos="25309" userDrawn="1">
          <p15:clr>
            <a:srgbClr val="FBAE40"/>
          </p15:clr>
        </p15:guide>
        <p15:guide id="5" orient="horz" pos="9320" userDrawn="1">
          <p15:clr>
            <a:srgbClr val="FBAE40"/>
          </p15:clr>
        </p15:guide>
        <p15:guide id="6" orient="horz" pos="25627" userDrawn="1">
          <p15:clr>
            <a:srgbClr val="FBAE40"/>
          </p15:clr>
        </p15:guide>
        <p15:guide id="7" pos="10681" userDrawn="1">
          <p15:clr>
            <a:srgbClr val="FBAE40"/>
          </p15:clr>
        </p15:guide>
        <p15:guide id="8" pos="970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23A675A6-6806-16AE-EE0E-7C0A9A89F5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5000"/>
                    </a14:imgEffect>
                  </a14:imgLayer>
                </a14:imgProps>
              </a:ext>
            </a:extLst>
          </a:blip>
          <a:srcRect b="63939"/>
          <a:stretch>
            <a:fillRect/>
          </a:stretch>
        </p:blipFill>
        <p:spPr>
          <a:xfrm>
            <a:off x="-1" y="0"/>
            <a:ext cx="32438343" cy="652884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4E88E98-2463-F9A6-257C-4F9DAA1AD5F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742" y="0"/>
            <a:ext cx="16128856" cy="6528844"/>
          </a:xfrm>
          <a:prstGeom prst="rect">
            <a:avLst/>
          </a:prstGeom>
        </p:spPr>
      </p:pic>
      <p:pic>
        <p:nvPicPr>
          <p:cNvPr id="12" name="Imagem 11" descr="Celestia-R1---OverlayTitleHD.png">
            <a:extLst>
              <a:ext uri="{FF2B5EF4-FFF2-40B4-BE49-F238E27FC236}">
                <a16:creationId xmlns:a16="http://schemas.microsoft.com/office/drawing/2014/main" id="{06AFF8B7-FBCC-18B3-A537-86E8B06056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" t="61309" r="7017" b="2561"/>
          <a:stretch>
            <a:fillRect/>
          </a:stretch>
        </p:blipFill>
        <p:spPr>
          <a:xfrm>
            <a:off x="0" y="-1"/>
            <a:ext cx="28700361" cy="6330997"/>
          </a:xfrm>
          <a:prstGeom prst="rect">
            <a:avLst/>
          </a:prstGeom>
        </p:spPr>
      </p:pic>
      <p:pic>
        <p:nvPicPr>
          <p:cNvPr id="14" name="Imagem 13" descr="Celestia-R1---OverlayTitleHD.png">
            <a:extLst>
              <a:ext uri="{FF2B5EF4-FFF2-40B4-BE49-F238E27FC236}">
                <a16:creationId xmlns:a16="http://schemas.microsoft.com/office/drawing/2014/main" id="{FB68F14F-8899-7CDF-7AB8-489332292F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6" r="51544" b="47918"/>
          <a:stretch>
            <a:fillRect/>
          </a:stretch>
        </p:blipFill>
        <p:spPr>
          <a:xfrm>
            <a:off x="18818749" y="-739653"/>
            <a:ext cx="13580540" cy="726849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54801718-46F7-BBB2-D8B7-88FEDABE17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5000"/>
                    </a14:imgEffect>
                  </a14:imgLayer>
                </a14:imgProps>
              </a:ext>
            </a:extLst>
          </a:blip>
          <a:srcRect b="86137"/>
          <a:stretch>
            <a:fillRect/>
          </a:stretch>
        </p:blipFill>
        <p:spPr>
          <a:xfrm flipV="1">
            <a:off x="1" y="40690800"/>
            <a:ext cx="32438342" cy="2509838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880F968A-0D5E-8656-82CC-1FA626E6338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7855" r="-3590" b="31671"/>
          <a:stretch>
            <a:fillRect/>
          </a:stretch>
        </p:blipFill>
        <p:spPr>
          <a:xfrm>
            <a:off x="22660896" y="41157128"/>
            <a:ext cx="9776491" cy="2148681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7F15975B-7A13-75B0-BC99-CF1178720A56}"/>
              </a:ext>
            </a:extLst>
          </p:cNvPr>
          <p:cNvSpPr txBox="1"/>
          <p:nvPr userDrawn="1"/>
        </p:nvSpPr>
        <p:spPr>
          <a:xfrm>
            <a:off x="22659939" y="40964287"/>
            <a:ext cx="92773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Bookman Old Style" panose="02050604050505020204" pitchFamily="18" charset="0"/>
              </a:rPr>
              <a:t>Realização</a:t>
            </a:r>
          </a:p>
        </p:txBody>
      </p:sp>
      <p:pic>
        <p:nvPicPr>
          <p:cNvPr id="24" name="Imagem 23" descr="Celestia-R1---OverlayTitleHD.png">
            <a:extLst>
              <a:ext uri="{FF2B5EF4-FFF2-40B4-BE49-F238E27FC236}">
                <a16:creationId xmlns:a16="http://schemas.microsoft.com/office/drawing/2014/main" id="{C05CDF84-4632-D054-1FBD-E7AC1BE2FC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24" r="7017" b="2561"/>
          <a:stretch>
            <a:fillRect/>
          </a:stretch>
        </p:blipFill>
        <p:spPr>
          <a:xfrm>
            <a:off x="-1" y="40690797"/>
            <a:ext cx="14862775" cy="2509841"/>
          </a:xfrm>
          <a:prstGeom prst="rect">
            <a:avLst/>
          </a:prstGeom>
        </p:spPr>
      </p:pic>
      <p:pic>
        <p:nvPicPr>
          <p:cNvPr id="26" name="Imagem 25" descr="Celestia-R1---OverlayTitleHD.png">
            <a:extLst>
              <a:ext uri="{FF2B5EF4-FFF2-40B4-BE49-F238E27FC236}">
                <a16:creationId xmlns:a16="http://schemas.microsoft.com/office/drawing/2014/main" id="{0EF33BAE-9A39-18A7-7FEE-D11EDBC290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4" t="5976" r="66645" b="2561"/>
          <a:stretch>
            <a:fillRect/>
          </a:stretch>
        </p:blipFill>
        <p:spPr>
          <a:xfrm rot="5400000">
            <a:off x="15877837" y="37833957"/>
            <a:ext cx="2509840" cy="8223525"/>
          </a:xfrm>
          <a:prstGeom prst="rect">
            <a:avLst/>
          </a:prstGeom>
        </p:spPr>
      </p:pic>
      <p:sp>
        <p:nvSpPr>
          <p:cNvPr id="32" name="Retângulo 31">
            <a:extLst>
              <a:ext uri="{FF2B5EF4-FFF2-40B4-BE49-F238E27FC236}">
                <a16:creationId xmlns:a16="http://schemas.microsoft.com/office/drawing/2014/main" id="{3582DCF2-133F-10F0-0D7B-F27EDB0F4296}"/>
              </a:ext>
            </a:extLst>
          </p:cNvPr>
          <p:cNvSpPr/>
          <p:nvPr userDrawn="1"/>
        </p:nvSpPr>
        <p:spPr>
          <a:xfrm>
            <a:off x="1036320" y="14774392"/>
            <a:ext cx="14400000" cy="25421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7942A20D-B5E7-0A97-6D5E-3E720433A82D}"/>
              </a:ext>
            </a:extLst>
          </p:cNvPr>
          <p:cNvSpPr/>
          <p:nvPr userDrawn="1"/>
        </p:nvSpPr>
        <p:spPr>
          <a:xfrm>
            <a:off x="16962968" y="14774392"/>
            <a:ext cx="14400000" cy="25421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2AD0A496-A7CF-6F02-02B8-1125AA9F4DFB}"/>
              </a:ext>
            </a:extLst>
          </p:cNvPr>
          <p:cNvSpPr txBox="1">
            <a:spLocks/>
          </p:cNvSpPr>
          <p:nvPr userDrawn="1"/>
        </p:nvSpPr>
        <p:spPr>
          <a:xfrm>
            <a:off x="1073426" y="14833548"/>
            <a:ext cx="14352104" cy="25271785"/>
          </a:xfrm>
          <a:prstGeom prst="rect">
            <a:avLst/>
          </a:prstGeom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40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37" name="Content Placeholder 3">
            <a:extLst>
              <a:ext uri="{FF2B5EF4-FFF2-40B4-BE49-F238E27FC236}">
                <a16:creationId xmlns:a16="http://schemas.microsoft.com/office/drawing/2014/main" id="{1E98E25A-27EA-29B5-D25F-005C049364B7}"/>
              </a:ext>
            </a:extLst>
          </p:cNvPr>
          <p:cNvSpPr txBox="1">
            <a:spLocks/>
          </p:cNvSpPr>
          <p:nvPr userDrawn="1"/>
        </p:nvSpPr>
        <p:spPr>
          <a:xfrm>
            <a:off x="16973758" y="14833548"/>
            <a:ext cx="14352104" cy="25271785"/>
          </a:xfrm>
          <a:prstGeom prst="rect">
            <a:avLst/>
          </a:prstGeom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40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58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06" userDrawn="1">
          <p15:clr>
            <a:srgbClr val="F26B43"/>
          </p15:clr>
        </p15:guide>
        <p15:guide id="2" pos="102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EAF14265-BA26-7F37-85D6-4FB65B075E4E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164E9B5-BA31-4B56-D329-E3DAFFC4652B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5CDC41C-E7B7-B64C-FA53-B53B788A1946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01CEDCA-6886-1F9D-D487-4C48F844C1E4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80E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tx1"/>
                </a:solidFill>
              </a:rPr>
              <a:t>Área Temática: Perícias audiovisuais e computacionais</a:t>
            </a:r>
          </a:p>
        </p:txBody>
      </p:sp>
    </p:spTree>
    <p:extLst>
      <p:ext uri="{BB962C8B-B14F-4D97-AF65-F5344CB8AC3E}">
        <p14:creationId xmlns:p14="http://schemas.microsoft.com/office/powerpoint/2010/main" val="248185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51D71-83E0-8249-192E-3349D0192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032ACD1D-55B9-76F7-0852-6B74420F40F6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E600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tx1"/>
                </a:solidFill>
              </a:rPr>
              <a:t>Área Temática: Perícias documentais, </a:t>
            </a:r>
            <a:r>
              <a:rPr lang="pt-BR" sz="4500" b="1" dirty="0" err="1">
                <a:solidFill>
                  <a:schemeClr val="tx1"/>
                </a:solidFill>
              </a:rPr>
              <a:t>merceológicas</a:t>
            </a:r>
            <a:r>
              <a:rPr lang="pt-BR" sz="4500" b="1" dirty="0">
                <a:solidFill>
                  <a:schemeClr val="tx1"/>
                </a:solidFill>
              </a:rPr>
              <a:t> e financeiras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5E8B60D-9C27-FA78-CA19-C553058452A4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7303048-E063-5032-9E63-2C8F63E5FD65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FD04E19-807F-FB77-42FA-9E5119CB460F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3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4B591-63E3-5B86-17D5-117BFD44C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7CE0DDE7-8842-8F17-89BA-96DF6E861C29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E0C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tx1"/>
                </a:solidFill>
              </a:rPr>
              <a:t>Área Temática: Engenharia Forense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A357E51-8A71-F9C8-9031-4AFCFCAE96CF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BCA1061-0D31-0E10-3BB0-C4126242E83C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42739E1-6AF1-A62C-F36E-F55E7FC28607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479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DE89C-0303-5B6A-4950-1DAAF9F00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67E619BC-E862-29CB-57DE-61C42A9F717A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8C2E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tx1"/>
                </a:solidFill>
              </a:rPr>
              <a:t>Área Temática: Gestão e inovação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948F910-CB43-877E-FBE1-EA4AA6951E83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CABE7F1-0197-8A3B-AFA9-58402D22B6CB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07028EE-A545-4C6F-A57A-A8888B054247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13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BC33A-EF3F-2BF8-FE47-6187CDA25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2AE8218A-26E5-9B8F-A829-415A356C5741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7373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bg1"/>
                </a:solidFill>
              </a:rPr>
              <a:t>Área Temática: Perícias em locais de morte e patrimônio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AACFD37-6630-D70F-C97A-C6A787372BD7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F688527-6E1F-6E42-17FD-0E00132EFE45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F72A8C7-D83B-CE79-6673-9BB850FAAD8E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670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70A27-4B13-B9F9-B160-58DF7B664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B5563EAB-FC90-1D87-2EEC-3CEBD713E99A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FF7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bg1"/>
                </a:solidFill>
              </a:rPr>
              <a:t>Área Temática: Perícias médicas, psíquicas e antropológicas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141DA22-202F-CC75-FE6E-F04C64A59EC0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A6C7C75-40D2-2E30-E279-128551B61040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001E759-52B9-F4D2-3A12-C92E2BB73334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561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46CEC-4CA6-4317-83ED-FA4607BDD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FA8B4E91-AEC2-381A-B118-30F6442EAC40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00B3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bg1"/>
                </a:solidFill>
              </a:rPr>
              <a:t>Área Temática: Perícias químicas e biológicas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8B32779-B9A3-AEA9-6132-4CAC14181580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B1B2A1D-5042-D4B5-7BF6-66CF0A1D40CF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7853A48-4B96-48AA-49A2-BD937C52BC8B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085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F967D-FD00-55FB-B6E3-96B1690DF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2BAFDA4B-80CE-A81C-6229-A7A83EE05DC4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6D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bg1"/>
                </a:solidFill>
              </a:rPr>
              <a:t>Área Temática: Perícias ambientais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AA0F5CD-CD7F-2D3A-4651-80BE10C60B9D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7A3F3F4-0182-56BD-07AC-2D2BF7B95E4D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84D4117-AEA6-1612-9BF4-8D3E79A13967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053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CE18D-6AFE-43F0-A722-88FBCF74A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D3A9CFAE-424F-8614-428A-6611D14DFE00}"/>
              </a:ext>
            </a:extLst>
          </p:cNvPr>
          <p:cNvSpPr/>
          <p:nvPr/>
        </p:nvSpPr>
        <p:spPr>
          <a:xfrm>
            <a:off x="0" y="6440557"/>
            <a:ext cx="32399288" cy="818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500" b="1" dirty="0">
                <a:solidFill>
                  <a:schemeClr val="bg1"/>
                </a:solidFill>
              </a:rPr>
              <a:t>Área Temática: Perícias em armas de fogo e relacionados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8DCCE58-FE65-A5C1-7C5E-A77FB14650FA}"/>
              </a:ext>
            </a:extLst>
          </p:cNvPr>
          <p:cNvSpPr txBox="1"/>
          <p:nvPr/>
        </p:nvSpPr>
        <p:spPr>
          <a:xfrm>
            <a:off x="3840480" y="7258565"/>
            <a:ext cx="24859881" cy="2913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1000" b="1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Título pleno do trabalho: título não devendo exceder 250 caracteres</a:t>
            </a:r>
            <a:endParaRPr lang="pt-BR" sz="11000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48306FD-0FC1-E71A-6083-ABE9E388A5B5}"/>
              </a:ext>
            </a:extLst>
          </p:cNvPr>
          <p:cNvSpPr txBox="1"/>
          <p:nvPr/>
        </p:nvSpPr>
        <p:spPr>
          <a:xfrm>
            <a:off x="8068238" y="10737621"/>
            <a:ext cx="16215360" cy="1009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50000"/>
              </a:lnSpc>
              <a:spcAft>
                <a:spcPts val="795"/>
              </a:spcAft>
              <a:buNone/>
            </a:pP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 </a:t>
            </a:r>
            <a:r>
              <a:rPr lang="pt-BR" sz="4500" dirty="0" err="1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Marzotto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a,*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M.G. Faccin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pt-BR" sz="45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C.R. Dias</a:t>
            </a:r>
            <a:r>
              <a:rPr lang="pt-BR" sz="4500" baseline="-25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4500" baseline="30000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endParaRPr lang="pt-BR" sz="4500" baseline="-250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7D085D4-C1B4-9294-4171-7EF0CE37EB57}"/>
              </a:ext>
            </a:extLst>
          </p:cNvPr>
          <p:cNvSpPr txBox="1"/>
          <p:nvPr/>
        </p:nvSpPr>
        <p:spPr>
          <a:xfrm>
            <a:off x="5810865" y="12238951"/>
            <a:ext cx="20765729" cy="208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Geral de Perícias, </a:t>
            </a:r>
            <a:r>
              <a:rPr lang="pt-BR" sz="3200" i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orto Alegre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RS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i="1" baseline="30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</a:t>
            </a:r>
            <a:r>
              <a:rPr lang="pt-BR" sz="3200" i="1" baseline="-25000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Instituto de Criminalística,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Superintendência da Polícia Técnico Científica, São Paulo (SP), Brasil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indent="-127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*Endereço para correspondência: 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cxxxxo@xxxxxx.gov.br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Tel.: +55-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xx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-</a:t>
            </a:r>
            <a:r>
              <a:rPr lang="pt-BR" sz="3200" i="1" dirty="0"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99999-9999</a:t>
            </a:r>
            <a:r>
              <a:rPr lang="pt-BR" sz="3200" i="1" dirty="0">
                <a:solidFill>
                  <a:srgbClr val="00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endParaRPr lang="pt-BR" sz="32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5847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401</TotalTime>
  <Words>752</Words>
  <Application>Microsoft Office PowerPoint</Application>
  <PresentationFormat>Personalizar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ADLaM Display</vt:lpstr>
      <vt:lpstr>Aptos</vt:lpstr>
      <vt:lpstr>Arial</vt:lpstr>
      <vt:lpstr>Bookman Old Style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Claudemir Rodrigues Dias Filho</dc:creator>
  <cp:lastModifiedBy>Claudemir Rodrigues Dias Filho</cp:lastModifiedBy>
  <cp:revision>7</cp:revision>
  <dcterms:created xsi:type="dcterms:W3CDTF">2026-07-16T18:15:38Z</dcterms:created>
  <dcterms:modified xsi:type="dcterms:W3CDTF">2026-07-17T19:19:21Z</dcterms:modified>
</cp:coreProperties>
</file>